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62" r:id="rId2"/>
    <p:sldId id="423" r:id="rId3"/>
    <p:sldId id="422" r:id="rId4"/>
    <p:sldId id="397" r:id="rId5"/>
    <p:sldId id="399" r:id="rId6"/>
    <p:sldId id="398" r:id="rId7"/>
    <p:sldId id="405" r:id="rId8"/>
    <p:sldId id="416" r:id="rId9"/>
    <p:sldId id="401" r:id="rId10"/>
    <p:sldId id="402" r:id="rId11"/>
    <p:sldId id="417" r:id="rId12"/>
    <p:sldId id="403" r:id="rId13"/>
    <p:sldId id="404" r:id="rId14"/>
    <p:sldId id="406" r:id="rId15"/>
    <p:sldId id="419" r:id="rId16"/>
    <p:sldId id="407" r:id="rId17"/>
    <p:sldId id="408" r:id="rId18"/>
    <p:sldId id="420" r:id="rId19"/>
    <p:sldId id="410" r:id="rId20"/>
    <p:sldId id="418" r:id="rId21"/>
    <p:sldId id="411" r:id="rId22"/>
    <p:sldId id="412" r:id="rId23"/>
    <p:sldId id="413" r:id="rId24"/>
    <p:sldId id="421" r:id="rId25"/>
    <p:sldId id="414" r:id="rId26"/>
    <p:sldId id="415" r:id="rId27"/>
    <p:sldId id="393" r:id="rId28"/>
    <p:sldId id="35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ncurrent Data Structures" id="{931409CA-10EE-4C8A-8C95-1CD6D6EA0889}">
          <p14:sldIdLst>
            <p14:sldId id="362"/>
            <p14:sldId id="423"/>
            <p14:sldId id="422"/>
            <p14:sldId id="397"/>
            <p14:sldId id="399"/>
            <p14:sldId id="398"/>
            <p14:sldId id="405"/>
            <p14:sldId id="416"/>
            <p14:sldId id="401"/>
            <p14:sldId id="402"/>
            <p14:sldId id="417"/>
            <p14:sldId id="403"/>
            <p14:sldId id="404"/>
            <p14:sldId id="406"/>
            <p14:sldId id="419"/>
            <p14:sldId id="407"/>
            <p14:sldId id="408"/>
            <p14:sldId id="420"/>
            <p14:sldId id="410"/>
            <p14:sldId id="418"/>
            <p14:sldId id="411"/>
            <p14:sldId id="412"/>
            <p14:sldId id="413"/>
            <p14:sldId id="421"/>
            <p14:sldId id="414"/>
            <p14:sldId id="415"/>
            <p14:sldId id="393"/>
            <p14:sldId id="35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33CC"/>
    <a:srgbClr val="DCF0C6"/>
    <a:srgbClr val="E7F9FF"/>
    <a:srgbClr val="FFBDBD"/>
    <a:srgbClr val="FFE2C5"/>
    <a:srgbClr val="FF6600"/>
    <a:srgbClr val="E5F4D4"/>
    <a:srgbClr val="ABE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5" autoAdjust="0"/>
    <p:restoredTop sz="95820" autoAdjust="0"/>
  </p:normalViewPr>
  <p:slideViewPr>
    <p:cSldViewPr>
      <p:cViewPr>
        <p:scale>
          <a:sx n="90" d="100"/>
          <a:sy n="90" d="100"/>
        </p:scale>
        <p:origin x="-696" y="-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376" y="-10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A7909-BC82-4F19-B15C-BA62B4C88CE9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76864-A52B-4974-B658-2827E340F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3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Chapter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Synchronization Algorithms and Concurrent Programming </a:t>
            </a:r>
            <a:r>
              <a:rPr lang="en-US" dirty="0" err="1">
                <a:solidFill>
                  <a:prstClr val="black"/>
                </a:solidFill>
              </a:rPr>
              <a:t>Gadi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Taubenfeld</a:t>
            </a:r>
            <a:r>
              <a:rPr lang="en-US" dirty="0">
                <a:solidFill>
                  <a:prstClr val="black"/>
                </a:solidFill>
              </a:rPr>
              <a:t> ©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33066-FC17-4E59-9753-06904429E72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522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76864-A52B-4974-B658-2827E340FE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60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Chapter 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Synchronization Algorithms and Concurrent Programming Gadi Taubenfeld ©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25328-EAAD-41C5-8338-591E712F028E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1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63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445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444500"/>
            <a:ext cx="1943100" cy="553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44500"/>
            <a:ext cx="5676900" cy="553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8760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Gadi Taubenfeld © 2015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485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8728" y="6565428"/>
            <a:ext cx="1905000" cy="247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0">
                <a:solidFill>
                  <a:srgbClr val="808080"/>
                </a:solidFill>
                <a:latin typeface="+mn-lt"/>
                <a:cs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6565428"/>
            <a:ext cx="1872208" cy="247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rgbClr val="808080"/>
                </a:solidFill>
                <a:latin typeface="+mn-lt"/>
                <a:cs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98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525344"/>
            <a:ext cx="1905000" cy="31159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 bwMode="auto">
          <a:xfrm>
            <a:off x="7380312" y="6582220"/>
            <a:ext cx="1584176" cy="247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100" b="0" kern="1200">
                <a:solidFill>
                  <a:srgbClr val="808080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53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39952" y="6582220"/>
            <a:ext cx="1512168" cy="2479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22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335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3335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51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77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31800" y="6525344"/>
            <a:ext cx="1905000" cy="31159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 userDrawn="1"/>
        </p:nvSpPr>
        <p:spPr bwMode="auto">
          <a:xfrm>
            <a:off x="7429318" y="6525344"/>
            <a:ext cx="1463162" cy="31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100" b="0" kern="1200">
                <a:solidFill>
                  <a:srgbClr val="808080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Gadi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85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846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085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44500"/>
            <a:ext cx="7772400" cy="8509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33500"/>
            <a:ext cx="7772400" cy="46482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8728" y="6565428"/>
            <a:ext cx="1905000" cy="247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0">
                <a:solidFill>
                  <a:srgbClr val="808080"/>
                </a:solidFill>
                <a:latin typeface="+mn-lt"/>
                <a:cs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79912" y="6565428"/>
            <a:ext cx="1584176" cy="247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rgbClr val="808080"/>
                </a:solidFill>
                <a:latin typeface="+mn-lt"/>
                <a:cs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8532440" y="6596390"/>
            <a:ext cx="43021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CBDDFA06-30BB-4CE1-B497-9648446CF4C3}" type="slidenum">
              <a:rPr lang="en-US" sz="1100">
                <a:solidFill>
                  <a:srgbClr val="808080"/>
                </a:solidFill>
                <a:latin typeface="+mn-lt"/>
                <a:cs typeface="Arial" pitchFamily="34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80808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7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  <p:sldLayoutId id="2147483686" r:id="rId12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q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rgbClr val="00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l/url?sa=i&amp;rct=j&amp;q=&amp;esrc=s&amp;frm=1&amp;source=images&amp;cd=&amp;cad=rja&amp;uact=8&amp;ved=0CAcQjRw&amp;url=http://www.o-prirode.com/photo/28&amp;ei=RyGVVbP5GYaa7gaC3ZvIAg&amp;psig=AFQjCNE6aqImXZuI9DNr_BegAgiuQ5wa9w&amp;ust=143592312785500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computechsos.com/services/misc/repair-queue/&amp;ei=o2SaVcX-GI7b7AbftYqAAw&amp;bvm=bv.96952980,d.ZGU&amp;psig=AFQjCNHIF5uCD2nGln25bTCYojmEZY2uyw&amp;ust=143626781574104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il/url?sa=i&amp;rct=j&amp;q=&amp;esrc=s&amp;frm=1&amp;source=images&amp;cd=&amp;cad=rja&amp;uact=8&amp;ved=0CAcQjRw&amp;url=http://petermcdowell.com/2014/03/chicagos-lucky-plush-productions-premieres-queue-links-hall-may-2014/&amp;ei=uX-aVZ66B-qj7Ab-gbqYAw&amp;psig=AFQjCNF-gq2iHKAW1IQrcmdO6PDDKpxHCQ&amp;ust=143627480291461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.il/url?sa=i&amp;rct=j&amp;q=&amp;esrc=s&amp;frm=1&amp;source=images&amp;cd=&amp;cad=rja&amp;uact=8&amp;ved=0CAcQjRw&amp;url=http://thisnoturblog.blogspot.com/2011/05/my-life-can-be-game-part-2.html&amp;ei=YGeaVeqODIOO7AaGwpawAw&amp;bvm=bv.96952980,d.ZGU&amp;psig=AFQjCNHIF5uCD2nGln25bTCYojmEZY2uyw&amp;ust=1436267815741043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o-prirode.com/photo/28&amp;ei=RyGVVbP5GYaa7gaC3ZvIAg&amp;psig=AFQjCNE6aqImXZuI9DNr_BegAgiuQ5wa9w&amp;ust=143592312785500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il/url?sa=i&amp;rct=j&amp;q=&amp;esrc=s&amp;frm=1&amp;source=images&amp;cd=&amp;cad=rja&amp;docid=jW2eyVP0Z6sm-M&amp;tbnid=Vs7J28rXQjsW-M:&amp;ved=0CAUQjRw&amp;url=http://epicasports.com/running-injury-prevention-tips/&amp;ei=wM6xUpuLH43asgaIyIHoAQ&amp;bvm=bv.58187178,d.Yms&amp;psig=AFQjCNEGBON7pk0R5EdpVwp02Yn8dQCG6A&amp;ust=13874708008693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0" y="1155700"/>
            <a:ext cx="7708900" cy="736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    </a:t>
            </a:r>
          </a:p>
        </p:txBody>
      </p:sp>
      <p:sp>
        <p:nvSpPr>
          <p:cNvPr id="651267" name="Rectangle 3"/>
          <p:cNvSpPr>
            <a:spLocks noChangeArrowheads="1"/>
          </p:cNvSpPr>
          <p:nvPr/>
        </p:nvSpPr>
        <p:spPr bwMode="auto">
          <a:xfrm>
            <a:off x="323528" y="330200"/>
            <a:ext cx="8496944" cy="9144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Computability of Relaxed Data Structures: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Queues and Stacks as Examples</a:t>
            </a:r>
            <a:endParaRPr lang="en-US" sz="28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2483768" y="1586756"/>
            <a:ext cx="4248472" cy="5461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Nir Shavit and Gadi Taubenfeld</a:t>
            </a:r>
            <a:endParaRPr lang="en-US" sz="2000" dirty="0">
              <a:solidFill>
                <a:srgbClr val="3333CC"/>
              </a:solidFill>
            </a:endParaRPr>
          </a:p>
        </p:txBody>
      </p:sp>
      <p:pic>
        <p:nvPicPr>
          <p:cNvPr id="1026" name="Picture 2" descr="http://www.o-prirode.com/_ph/28/57614533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26056"/>
            <a:ext cx="3744414" cy="2807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83768" y="2132856"/>
            <a:ext cx="4248472" cy="5461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Version: August 2015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SIROCCO 2015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21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</a:t>
            </a:r>
            <a:r>
              <a:rPr lang="en-US" altLang="he-IL" sz="2800" dirty="0" err="1" smtClean="0">
                <a:latin typeface="+mj-lt"/>
                <a:ea typeface="+mj-ea"/>
                <a:cs typeface="+mj-cs"/>
              </a:rPr>
              <a:t>enqueue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 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0327"/>
              </p:ext>
            </p:extLst>
          </p:nvPr>
        </p:nvGraphicFramePr>
        <p:xfrm>
          <a:off x="1547664" y="1052736"/>
          <a:ext cx="6096000" cy="514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queue[2,1,1]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queue[3,1,1]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queue[*,1,1]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queue[*,2,1]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queue[*,3,1]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queue[*,*,2]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queue[*,*,0]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</a:t>
            </a:r>
            <a:r>
              <a:rPr lang="en-US" altLang="he-IL" sz="2800" dirty="0" err="1" smtClean="0">
                <a:latin typeface="+mj-lt"/>
                <a:ea typeface="+mj-ea"/>
                <a:cs typeface="+mj-cs"/>
              </a:rPr>
              <a:t>enqueue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 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414051"/>
              </p:ext>
            </p:extLst>
          </p:nvPr>
        </p:nvGraphicFramePr>
        <p:xfrm>
          <a:off x="1547664" y="1052736"/>
          <a:ext cx="6096000" cy="514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queue[2,1,1]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queue[3,1,1]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queue[*,1,1]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queue[*,2,1]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queue[*,3,1]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queue[*,*,2]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queue[*,*,0]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</a:t>
            </a:r>
            <a:r>
              <a:rPr lang="en-US" altLang="he-IL" sz="2800" dirty="0" err="1" smtClean="0">
                <a:latin typeface="+mj-lt"/>
                <a:ea typeface="+mj-ea"/>
                <a:cs typeface="+mj-cs"/>
              </a:rPr>
              <a:t>enqueue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 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627629"/>
              </p:ext>
            </p:extLst>
          </p:nvPr>
        </p:nvGraphicFramePr>
        <p:xfrm>
          <a:off x="1547664" y="1052736"/>
          <a:ext cx="6096000" cy="514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queue[2,1,1]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2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queue[3,1,1]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queue[*,1,1]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queue[*,2,1]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queue[*,3,1]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queue[*,*,2]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queue[*,*,0]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</a:t>
            </a:r>
            <a:r>
              <a:rPr lang="en-US" altLang="he-IL" sz="2800" dirty="0" err="1" smtClean="0">
                <a:latin typeface="+mj-lt"/>
                <a:ea typeface="+mj-ea"/>
                <a:cs typeface="+mj-cs"/>
              </a:rPr>
              <a:t>enqueue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 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413625"/>
              </p:ext>
            </p:extLst>
          </p:nvPr>
        </p:nvGraphicFramePr>
        <p:xfrm>
          <a:off x="1547664" y="1052736"/>
          <a:ext cx="6096000" cy="514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queue[1,1,1],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queue[1,0,1]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queue[2,1,1],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queue[2,0,1]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2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queue[3,1,1],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queue[3,0,1]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          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queue[*,1,1]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queue[*,2,1]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queue[*,3,1]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queue[*,*,2]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queue[*,*,0]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5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peek operation</a:t>
            </a:r>
            <a:endParaRPr lang="en-US" sz="2000" dirty="0"/>
          </a:p>
        </p:txBody>
      </p:sp>
      <p:pic>
        <p:nvPicPr>
          <p:cNvPr id="2050" name="Picture 2" descr="http://computechsos.com/wordpress/wp-content/uploads/2009/09/queuesm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710" y="2132856"/>
            <a:ext cx="42862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4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peek 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43728"/>
              </p:ext>
            </p:extLst>
          </p:nvPr>
        </p:nvGraphicFramePr>
        <p:xfrm>
          <a:off x="1547664" y="1052736"/>
          <a:ext cx="6096000" cy="514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33CC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queue[1,1,3]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queue[1,1,*]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queue[1,2,*]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queue[1,3,*]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queue[1,*,*]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queue[2,*,*]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queue[*,*,0]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>
            <a:off x="1547664" y="1412776"/>
            <a:ext cx="0" cy="2016224"/>
          </a:xfrm>
          <a:prstGeom prst="line">
            <a:avLst/>
          </a:prstGeom>
          <a:solidFill>
            <a:srgbClr val="FFE1E1"/>
          </a:solidFill>
          <a:ln w="76200" cap="flat" cmpd="sng" algn="ctr">
            <a:solidFill>
              <a:srgbClr val="3333CC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24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peek 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08544"/>
              </p:ext>
            </p:extLst>
          </p:nvPr>
        </p:nvGraphicFramePr>
        <p:xfrm>
          <a:off x="1547664" y="1052736"/>
          <a:ext cx="6096000" cy="514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33CC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queue[1,1,2]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BD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queue[1,1,3]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queue[1,1,*]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queue[1,2,*]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queue[1,3,*]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queue[1,*,*]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queue[2,*,*]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queue[*,*,0]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peek 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663014"/>
              </p:ext>
            </p:extLst>
          </p:nvPr>
        </p:nvGraphicFramePr>
        <p:xfrm>
          <a:off x="1547664" y="1052736"/>
          <a:ext cx="6096000" cy="514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33CC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queue[1,1,2]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BD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queue[1,1,3]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queue[1,1,*]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queue[1,2,*]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queue[1,3,*]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queue[1,*,*]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queue[2,*,*]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queue[*,*,0]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</a:t>
            </a:r>
            <a:r>
              <a:rPr lang="en-US" altLang="he-IL" sz="2800" dirty="0" err="1" smtClean="0">
                <a:latin typeface="+mj-lt"/>
                <a:ea typeface="+mj-ea"/>
                <a:cs typeface="+mj-cs"/>
              </a:rPr>
              <a:t>dequeue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 operation</a:t>
            </a:r>
            <a:endParaRPr lang="en-US" sz="2000" dirty="0"/>
          </a:p>
        </p:txBody>
      </p:sp>
      <p:pic>
        <p:nvPicPr>
          <p:cNvPr id="3086" name="Picture 14" descr="http://petermcdowell.com/wp-content/uploads/The-Queue-2_Benjamin-Warde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452827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</a:t>
            </a:r>
            <a:r>
              <a:rPr lang="en-US" altLang="he-IL" sz="2800" dirty="0" err="1" smtClean="0">
                <a:latin typeface="+mj-lt"/>
                <a:ea typeface="+mj-ea"/>
                <a:cs typeface="+mj-cs"/>
              </a:rPr>
              <a:t>dequeue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 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0037"/>
              </p:ext>
            </p:extLst>
          </p:nvPr>
        </p:nvGraphicFramePr>
        <p:xfrm>
          <a:off x="1547664" y="1052736"/>
          <a:ext cx="6096000" cy="514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queue[1,1,1],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queue[1,0,1]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33CC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queue[1,1,2]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BD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queue[1,2,2]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queue[1,*,2]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queue[1,*,3]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queue[1,*,4]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queue[1,*,*]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queue[2,*,*]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queue[*,*,0]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331476"/>
            <a:ext cx="8686800" cy="577850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Semantics of concurrent data structures 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25" name="Text Box 64"/>
          <p:cNvSpPr txBox="1">
            <a:spLocks noChangeArrowheads="1"/>
          </p:cNvSpPr>
          <p:nvPr/>
        </p:nvSpPr>
        <p:spPr bwMode="auto">
          <a:xfrm>
            <a:off x="1115616" y="2411596"/>
            <a:ext cx="4158511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Sequential specification  --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</a:t>
            </a:r>
            <a:r>
              <a:rPr lang="en-US" dirty="0" smtClean="0">
                <a:solidFill>
                  <a:srgbClr val="3333CC"/>
                </a:solidFill>
              </a:rPr>
              <a:t>set of legal runs/sequences.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45" name="Text Box 64"/>
          <p:cNvSpPr txBox="1">
            <a:spLocks noChangeArrowheads="1"/>
          </p:cNvSpPr>
          <p:nvPr/>
        </p:nvSpPr>
        <p:spPr bwMode="auto">
          <a:xfrm>
            <a:off x="1130518" y="3284984"/>
            <a:ext cx="5889754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Consistency condition  --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CC"/>
                </a:solidFill>
              </a:rPr>
              <a:t>	e.g. </a:t>
            </a:r>
            <a:r>
              <a:rPr lang="en-US" dirty="0" err="1" smtClean="0">
                <a:solidFill>
                  <a:srgbClr val="3333CC"/>
                </a:solidFill>
              </a:rPr>
              <a:t>linearizability</a:t>
            </a:r>
            <a:r>
              <a:rPr lang="en-US" dirty="0" smtClean="0">
                <a:solidFill>
                  <a:srgbClr val="3333CC"/>
                </a:solidFill>
              </a:rPr>
              <a:t>,  sequential consistency, …</a:t>
            </a:r>
            <a:endParaRPr lang="en-US" dirty="0">
              <a:solidFill>
                <a:srgbClr val="3333CC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411760" y="961564"/>
            <a:ext cx="2083242" cy="633326"/>
            <a:chOff x="2411760" y="961564"/>
            <a:chExt cx="2083242" cy="633326"/>
          </a:xfrm>
        </p:grpSpPr>
        <p:sp>
          <p:nvSpPr>
            <p:cNvPr id="3" name="TextBox 2"/>
            <p:cNvSpPr txBox="1"/>
            <p:nvPr/>
          </p:nvSpPr>
          <p:spPr>
            <a:xfrm>
              <a:off x="2771800" y="961564"/>
              <a:ext cx="15648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3300"/>
                  </a:solidFill>
                </a:rPr>
                <a:t>relaxed </a:t>
              </a:r>
              <a:endParaRPr lang="en-US" sz="2800" dirty="0">
                <a:solidFill>
                  <a:srgbClr val="003300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2411760" y="1196752"/>
              <a:ext cx="2083242" cy="398138"/>
            </a:xfrm>
            <a:custGeom>
              <a:avLst/>
              <a:gdLst>
                <a:gd name="connsiteX0" fmla="*/ 0 w 2083242"/>
                <a:gd name="connsiteY0" fmla="*/ 0 h 398138"/>
                <a:gd name="connsiteX1" fmla="*/ 834887 w 2083242"/>
                <a:gd name="connsiteY1" fmla="*/ 246490 h 398138"/>
                <a:gd name="connsiteX2" fmla="*/ 1001864 w 2083242"/>
                <a:gd name="connsiteY2" fmla="*/ 397565 h 398138"/>
                <a:gd name="connsiteX3" fmla="*/ 1089329 w 2083242"/>
                <a:gd name="connsiteY3" fmla="*/ 286247 h 398138"/>
                <a:gd name="connsiteX4" fmla="*/ 2083242 w 2083242"/>
                <a:gd name="connsiteY4" fmla="*/ 0 h 39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242" h="398138">
                  <a:moveTo>
                    <a:pt x="0" y="0"/>
                  </a:moveTo>
                  <a:cubicBezTo>
                    <a:pt x="333955" y="90114"/>
                    <a:pt x="667910" y="180229"/>
                    <a:pt x="834887" y="246490"/>
                  </a:cubicBezTo>
                  <a:cubicBezTo>
                    <a:pt x="1001864" y="312751"/>
                    <a:pt x="959457" y="390939"/>
                    <a:pt x="1001864" y="397565"/>
                  </a:cubicBezTo>
                  <a:cubicBezTo>
                    <a:pt x="1044271" y="404191"/>
                    <a:pt x="909100" y="352508"/>
                    <a:pt x="1089329" y="286247"/>
                  </a:cubicBezTo>
                  <a:cubicBezTo>
                    <a:pt x="1269558" y="219986"/>
                    <a:pt x="1676400" y="109993"/>
                    <a:pt x="2083242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9" name="Left Arrow 8"/>
          <p:cNvSpPr/>
          <p:nvPr/>
        </p:nvSpPr>
        <p:spPr bwMode="auto">
          <a:xfrm>
            <a:off x="5724128" y="2385566"/>
            <a:ext cx="1562839" cy="611386"/>
          </a:xfrm>
          <a:prstGeom prst="leftArrow">
            <a:avLst/>
          </a:prstGeom>
          <a:solidFill>
            <a:srgbClr val="FFE1E1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</a:rPr>
              <a:t>This paper     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9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</a:t>
            </a:r>
            <a:r>
              <a:rPr lang="en-US" altLang="he-IL" sz="2800" dirty="0" err="1" smtClean="0">
                <a:latin typeface="+mj-lt"/>
                <a:ea typeface="+mj-ea"/>
                <a:cs typeface="+mj-cs"/>
              </a:rPr>
              <a:t>dequeue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 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768545"/>
              </p:ext>
            </p:extLst>
          </p:nvPr>
        </p:nvGraphicFramePr>
        <p:xfrm>
          <a:off x="1547664" y="1052736"/>
          <a:ext cx="6096000" cy="514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queue[1,1,1],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queue[1,0,1]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33CC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queue[1,1,2]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BD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queue[1,2,2]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queue[1,*,2]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queue[1,*,3]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queue[1,*,4]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queue[1,*,*]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queue[2,*,*]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queue[*,*,0]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2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Not supporting the </a:t>
            </a:r>
            <a:r>
              <a:rPr lang="en-US" altLang="he-IL" sz="2800" dirty="0" err="1" smtClean="0">
                <a:latin typeface="+mj-lt"/>
                <a:ea typeface="+mj-ea"/>
                <a:cs typeface="+mj-cs"/>
              </a:rPr>
              <a:t>deque</a:t>
            </a:r>
            <a:r>
              <a:rPr lang="en-US" altLang="he-IL" sz="2800" dirty="0" err="1" smtClean="0"/>
              <a:t>ue</a:t>
            </a:r>
            <a:r>
              <a:rPr lang="en-US" altLang="he-IL" sz="2800" dirty="0" smtClean="0"/>
              <a:t> 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01114"/>
              </p:ext>
            </p:extLst>
          </p:nvPr>
        </p:nvGraphicFramePr>
        <p:xfrm>
          <a:off x="1547664" y="1052736"/>
          <a:ext cx="6096000" cy="3564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queue[1,1,1],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queue[1,0,1]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33CC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queue[1,1,2]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BD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queue[3,0,2]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queue[0,0,2]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0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Not supporting the </a:t>
            </a:r>
            <a:r>
              <a:rPr lang="en-US" altLang="he-IL" sz="2800" dirty="0" err="1" smtClean="0">
                <a:latin typeface="+mj-lt"/>
                <a:ea typeface="+mj-ea"/>
                <a:cs typeface="+mj-cs"/>
              </a:rPr>
              <a:t>deque</a:t>
            </a:r>
            <a:r>
              <a:rPr lang="en-US" altLang="he-IL" sz="2800" dirty="0" err="1" smtClean="0"/>
              <a:t>ue</a:t>
            </a:r>
            <a:r>
              <a:rPr lang="en-US" altLang="he-IL" sz="2800" dirty="0" smtClean="0"/>
              <a:t> 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214970"/>
              </p:ext>
            </p:extLst>
          </p:nvPr>
        </p:nvGraphicFramePr>
        <p:xfrm>
          <a:off x="1547664" y="1052736"/>
          <a:ext cx="6096000" cy="3564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queue[1,1,1],  </a:t>
                      </a:r>
                      <a:r>
                        <a:rPr lang="en-US" dirty="0" smtClean="0">
                          <a:solidFill>
                            <a:srgbClr val="3333CC"/>
                          </a:solidFill>
                          <a:latin typeface="Comic Sans MS" pitchFamily="66" charset="0"/>
                        </a:rPr>
                        <a:t>queue[1,0,1]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33CC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  <a:latin typeface="Comic Sans MS" pitchFamily="66" charset="0"/>
                        </a:rPr>
                        <a:t>queue[1,1,2]</a:t>
                      </a:r>
                      <a:endParaRPr lang="en-US" dirty="0" smtClean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queue[1,0,2]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queue[3,0,2]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queue[0,0,2]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Not supporting the </a:t>
            </a:r>
            <a:r>
              <a:rPr lang="en-US" altLang="he-IL" sz="2800" dirty="0" err="1" smtClean="0">
                <a:latin typeface="+mj-lt"/>
                <a:ea typeface="+mj-ea"/>
                <a:cs typeface="+mj-cs"/>
              </a:rPr>
              <a:t>deque</a:t>
            </a:r>
            <a:r>
              <a:rPr lang="en-US" altLang="he-IL" sz="2800" dirty="0" err="1" smtClean="0"/>
              <a:t>ue</a:t>
            </a:r>
            <a:r>
              <a:rPr lang="en-US" altLang="he-IL" sz="2800" dirty="0" smtClean="0"/>
              <a:t> 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02792"/>
              </p:ext>
            </p:extLst>
          </p:nvPr>
        </p:nvGraphicFramePr>
        <p:xfrm>
          <a:off x="1547664" y="1052736"/>
          <a:ext cx="6096000" cy="3564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queue[1,1,1],  </a:t>
                      </a:r>
                      <a:r>
                        <a:rPr lang="en-US" dirty="0" smtClean="0">
                          <a:solidFill>
                            <a:srgbClr val="3333CC"/>
                          </a:solidFill>
                          <a:latin typeface="Comic Sans MS" pitchFamily="66" charset="0"/>
                        </a:rPr>
                        <a:t>queue[1,0,1]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33CC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  <a:latin typeface="Comic Sans MS" pitchFamily="66" charset="0"/>
                        </a:rPr>
                        <a:t>queue[1,1,2]</a:t>
                      </a:r>
                      <a:endParaRPr lang="en-US" dirty="0" smtClean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queue[1,0,2]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BD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queue[3,0,2]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queue[0,0,2]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Atomic registers vs. relaxed queues</a:t>
            </a:r>
            <a:endParaRPr lang="en-US" sz="2000" dirty="0"/>
          </a:p>
        </p:txBody>
      </p:sp>
      <p:sp>
        <p:nvSpPr>
          <p:cNvPr id="10" name="AutoShape 2" descr="Image result for read/write register&quot;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4" descr="Image result for read/write register&quot;"/>
          <p:cNvSpPr>
            <a:spLocks noChangeAspect="1" noChangeArrowheads="1"/>
          </p:cNvSpPr>
          <p:nvPr/>
        </p:nvSpPr>
        <p:spPr bwMode="auto">
          <a:xfrm>
            <a:off x="2540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8" descr="http://2.bp.blogspot.com/-GDvD6TC7bSk/Tc4NMT-4BlI/AAAAAAAAAFc/UfHEFJT5e5g/s1600/queu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88840"/>
            <a:ext cx="2809875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Atomic registers vs. relaxed queues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9099"/>
              </p:ext>
            </p:extLst>
          </p:nvPr>
        </p:nvGraphicFramePr>
        <p:xfrm>
          <a:off x="1547664" y="1052736"/>
          <a:ext cx="6096000" cy="3564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queue[1,1,1],  </a:t>
                      </a:r>
                      <a:r>
                        <a:rPr lang="en-US" dirty="0" smtClean="0">
                          <a:solidFill>
                            <a:srgbClr val="3333CC"/>
                          </a:solidFill>
                          <a:latin typeface="Comic Sans MS" pitchFamily="66" charset="0"/>
                        </a:rPr>
                        <a:t>queue[1,0,1]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33CC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  <a:latin typeface="Comic Sans MS" pitchFamily="66" charset="0"/>
                        </a:rPr>
                        <a:t>queue[1,1,2]</a:t>
                      </a:r>
                      <a:endParaRPr lang="en-US" dirty="0" smtClean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queue[1,0,2]</a:t>
                      </a:r>
                      <a:endParaRPr lang="en-US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queue[3,0,2]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Atomic registers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CF0C6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11560" y="3573016"/>
            <a:ext cx="864096" cy="1000128"/>
            <a:chOff x="611560" y="3573016"/>
            <a:chExt cx="864096" cy="1000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Curved Left Arrow 3"/>
            <p:cNvSpPr/>
            <p:nvPr/>
          </p:nvSpPr>
          <p:spPr bwMode="auto">
            <a:xfrm rot="10800000">
              <a:off x="611560" y="3789040"/>
              <a:ext cx="864096" cy="784104"/>
            </a:xfrm>
            <a:prstGeom prst="curvedLeftArrow">
              <a:avLst/>
            </a:prstGeom>
            <a:solidFill>
              <a:srgbClr val="FFE1E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55576" y="35730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yes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668344" y="2276872"/>
            <a:ext cx="1080120" cy="2224264"/>
            <a:chOff x="7668344" y="2276872"/>
            <a:chExt cx="1080120" cy="22242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Curved Right Arrow 2"/>
            <p:cNvSpPr/>
            <p:nvPr/>
          </p:nvSpPr>
          <p:spPr bwMode="auto">
            <a:xfrm rot="10800000">
              <a:off x="7956376" y="2924944"/>
              <a:ext cx="792088" cy="1576192"/>
            </a:xfrm>
            <a:prstGeom prst="curvedRightArrow">
              <a:avLst/>
            </a:prstGeom>
            <a:solidFill>
              <a:srgbClr val="FFE1E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" name="Right Brace 6"/>
            <p:cNvSpPr/>
            <p:nvPr/>
          </p:nvSpPr>
          <p:spPr bwMode="auto">
            <a:xfrm>
              <a:off x="7668344" y="2276872"/>
              <a:ext cx="216024" cy="1480810"/>
            </a:xfrm>
            <a:prstGeom prst="rightBrac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56376" y="2555612"/>
              <a:ext cx="545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???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0825" y="5013176"/>
            <a:ext cx="8686800" cy="71980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altLang="he-IL" sz="1800" dirty="0" smtClean="0"/>
              <a:t>Can atomic registers implement … ?</a:t>
            </a:r>
            <a:endParaRPr lang="en-US" sz="1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3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Atomic registers vs. relaxed queues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324507"/>
              </p:ext>
            </p:extLst>
          </p:nvPr>
        </p:nvGraphicFramePr>
        <p:xfrm>
          <a:off x="1547664" y="1052736"/>
          <a:ext cx="6096000" cy="3564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queue[1,1,1],  </a:t>
                      </a:r>
                      <a:r>
                        <a:rPr lang="en-US" dirty="0" smtClean="0">
                          <a:solidFill>
                            <a:srgbClr val="3333CC"/>
                          </a:solidFill>
                          <a:latin typeface="Comic Sans MS" pitchFamily="66" charset="0"/>
                        </a:rPr>
                        <a:t>queue[1,0,1]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33CC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  <a:latin typeface="Comic Sans MS" pitchFamily="66" charset="0"/>
                        </a:rPr>
                        <a:t>queue[1,1,2]</a:t>
                      </a:r>
                      <a:endParaRPr lang="en-US" dirty="0" smtClean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queue[1,0,2]</a:t>
                      </a:r>
                      <a:endParaRPr lang="en-US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queue[3,0,2]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queue[*,0,2]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Atomic registers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CF0C6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11560" y="3573016"/>
            <a:ext cx="864096" cy="1000128"/>
            <a:chOff x="611560" y="3573016"/>
            <a:chExt cx="864096" cy="1000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Curved Left Arrow 3"/>
            <p:cNvSpPr/>
            <p:nvPr/>
          </p:nvSpPr>
          <p:spPr bwMode="auto">
            <a:xfrm rot="10800000">
              <a:off x="611560" y="3789040"/>
              <a:ext cx="864096" cy="784104"/>
            </a:xfrm>
            <a:prstGeom prst="curvedLeftArrow">
              <a:avLst/>
            </a:prstGeom>
            <a:solidFill>
              <a:srgbClr val="FFE1E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55576" y="35730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yes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Curved Right Arrow 2"/>
          <p:cNvSpPr/>
          <p:nvPr/>
        </p:nvSpPr>
        <p:spPr bwMode="auto">
          <a:xfrm rot="10800000">
            <a:off x="7956376" y="2924944"/>
            <a:ext cx="792088" cy="1576192"/>
          </a:xfrm>
          <a:prstGeom prst="curvedRightArrow">
            <a:avLst/>
          </a:prstGeom>
          <a:solidFill>
            <a:srgbClr val="FFE1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7668344" y="2276872"/>
            <a:ext cx="216024" cy="148081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2555612"/>
            <a:ext cx="654346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No!!!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5085184"/>
            <a:ext cx="7010252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Theorem: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queue[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,0,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dirty="0" smtClean="0"/>
              <a:t> has no wait-free implementation from </a:t>
            </a:r>
          </a:p>
          <a:p>
            <a:r>
              <a:rPr lang="en-US" dirty="0" smtClean="0"/>
              <a:t>atomic registers, for every two positive integers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5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218728"/>
            <a:ext cx="7772400" cy="762000"/>
          </a:xfrm>
        </p:spPr>
        <p:txBody>
          <a:bodyPr/>
          <a:lstStyle/>
          <a:p>
            <a:r>
              <a:rPr lang="en-US" sz="2800" dirty="0" smtClean="0"/>
              <a:t>Discussion</a:t>
            </a:r>
            <a:endParaRPr lang="en-US" sz="2800" dirty="0"/>
          </a:p>
        </p:txBody>
      </p:sp>
      <p:sp>
        <p:nvSpPr>
          <p:cNvPr id="10168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624" y="1160463"/>
            <a:ext cx="6737350" cy="4500562"/>
          </a:xfrm>
        </p:spPr>
        <p:txBody>
          <a:bodyPr/>
          <a:lstStyle/>
          <a:p>
            <a:r>
              <a:rPr lang="en-US" sz="2000" dirty="0" smtClean="0"/>
              <a:t>Each one of the infinitely many relaxed objects has one of the following consensus numbers: 1, 2, </a:t>
            </a:r>
            <a:r>
              <a:rPr lang="en-US" sz="2000" b="1" dirty="0" smtClean="0">
                <a:solidFill>
                  <a:srgbClr val="3333CC"/>
                </a:solidFill>
                <a:latin typeface="Comic Sans MS" pitchFamily="66" charset="0"/>
                <a:sym typeface="Symbol" pitchFamily="18" charset="2"/>
              </a:rPr>
              <a:t></a:t>
            </a:r>
            <a:r>
              <a:rPr lang="en-US" sz="2000" dirty="0" smtClean="0"/>
              <a:t>. Why only three?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solidFill>
                  <a:srgbClr val="003300"/>
                </a:solidFill>
              </a:rPr>
              <a:t>Queue is more sensitive than stack to changes in its semantics.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Consider other types of relaxed data structures.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solidFill>
                  <a:srgbClr val="003300"/>
                </a:solidFill>
              </a:rPr>
              <a:t>What is the internal structure among relaxed objects with the same consensus number?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>
                <a:solidFill>
                  <a:srgbClr val="003300"/>
                </a:solidFill>
              </a:rPr>
              <a:t>queue[1,1,0] + registers </a:t>
            </a:r>
            <a:r>
              <a:rPr lang="en-US" sz="2000" dirty="0" smtClean="0">
                <a:solidFill>
                  <a:srgbClr val="003300"/>
                </a:solidFill>
                <a:sym typeface="Wingdings" pitchFamily="2" charset="2"/>
              </a:rPr>
              <a:t> queue[1,1,2] ?</a:t>
            </a:r>
            <a:endParaRPr lang="en-US" sz="2000" dirty="0">
              <a:solidFill>
                <a:srgbClr val="0033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0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115889"/>
            <a:ext cx="7772400" cy="1152871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Thank you for listening</a:t>
            </a:r>
            <a:endParaRPr lang="en-US" sz="3200" dirty="0"/>
          </a:p>
        </p:txBody>
      </p:sp>
      <p:pic>
        <p:nvPicPr>
          <p:cNvPr id="4" name="Picture 2" descr="http://www.o-prirode.com/_ph/28/57614533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88840"/>
            <a:ext cx="3744414" cy="2807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74886"/>
            <a:ext cx="8686800" cy="577850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Why to relax ? 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45" name="Text Box 64"/>
          <p:cNvSpPr txBox="1">
            <a:spLocks noChangeArrowheads="1"/>
          </p:cNvSpPr>
          <p:nvPr/>
        </p:nvSpPr>
        <p:spPr bwMode="auto">
          <a:xfrm>
            <a:off x="971600" y="1556792"/>
            <a:ext cx="5359159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3333CC"/>
                </a:solidFill>
              </a:rPr>
              <a:t> Synchronization inherently limits parallelism.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48" name="Text Box 64"/>
          <p:cNvSpPr txBox="1">
            <a:spLocks noChangeArrowheads="1"/>
          </p:cNvSpPr>
          <p:nvPr/>
        </p:nvSpPr>
        <p:spPr bwMode="auto">
          <a:xfrm>
            <a:off x="971600" y="1988840"/>
            <a:ext cx="7420621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3333CC"/>
                </a:solidFill>
              </a:rPr>
              <a:t> Semantically weaker DS reduce the </a:t>
            </a:r>
            <a:r>
              <a:rPr lang="en-US" dirty="0">
                <a:solidFill>
                  <a:srgbClr val="3333CC"/>
                </a:solidFill>
              </a:rPr>
              <a:t>need from </a:t>
            </a:r>
            <a:r>
              <a:rPr lang="en-US" dirty="0" smtClean="0">
                <a:solidFill>
                  <a:srgbClr val="3333CC"/>
                </a:solidFill>
              </a:rPr>
              <a:t>synchronization. 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0" name="Text Box 64"/>
          <p:cNvSpPr txBox="1">
            <a:spLocks noChangeArrowheads="1"/>
          </p:cNvSpPr>
          <p:nvPr/>
        </p:nvSpPr>
        <p:spPr bwMode="auto">
          <a:xfrm>
            <a:off x="971600" y="2450505"/>
            <a:ext cx="6624736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3333CC"/>
                </a:solidFill>
              </a:rPr>
              <a:t> Thus, provides potential to achieve better performance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CC"/>
                </a:solidFill>
              </a:rPr>
              <a:t> </a:t>
            </a:r>
            <a:r>
              <a:rPr lang="en-US" dirty="0" smtClean="0">
                <a:solidFill>
                  <a:srgbClr val="3333CC"/>
                </a:solidFill>
              </a:rPr>
              <a:t>     and scalability.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12" name="Text Box 64"/>
          <p:cNvSpPr txBox="1">
            <a:spLocks noChangeArrowheads="1"/>
          </p:cNvSpPr>
          <p:nvPr/>
        </p:nvSpPr>
        <p:spPr bwMode="auto">
          <a:xfrm>
            <a:off x="971600" y="3356992"/>
            <a:ext cx="6624736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</a:rPr>
              <a:t> There are many published efficient implementations of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     relaxed data structures. (See related work.)</a:t>
            </a:r>
            <a:endParaRPr lang="en-US" dirty="0">
              <a:solidFill>
                <a:srgbClr val="003300"/>
              </a:solidFill>
            </a:endParaRPr>
          </a:p>
        </p:txBody>
      </p:sp>
      <p:pic>
        <p:nvPicPr>
          <p:cNvPr id="13" name="Picture 5" descr="http://epicasports.com/wp-content/uploads/2013/02/Runnin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77072"/>
            <a:ext cx="1478880" cy="167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64"/>
          <p:cNvSpPr txBox="1">
            <a:spLocks noChangeArrowheads="1"/>
          </p:cNvSpPr>
          <p:nvPr/>
        </p:nvSpPr>
        <p:spPr bwMode="auto">
          <a:xfrm>
            <a:off x="971600" y="4356693"/>
            <a:ext cx="4464496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 We are interested in computability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not complexity.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4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686800" cy="577850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Queue[</a:t>
            </a:r>
            <a:r>
              <a:rPr lang="en-US" altLang="he-IL" sz="2800" i="1" dirty="0" err="1" smtClean="0">
                <a:latin typeface="+mj-lt"/>
                <a:ea typeface="+mj-ea"/>
                <a:cs typeface="+mj-cs"/>
              </a:rPr>
              <a:t>a,b,c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] 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1625600" y="1752145"/>
            <a:ext cx="5905500" cy="2933700"/>
          </a:xfrm>
          <a:prstGeom prst="roundRect">
            <a:avLst>
              <a:gd name="adj" fmla="val 16667"/>
            </a:avLst>
          </a:prstGeom>
          <a:solidFill>
            <a:srgbClr val="FFE2C5"/>
          </a:solidFill>
          <a:ln w="9525">
            <a:solidFill>
              <a:srgbClr val="DDDDDD"/>
            </a:solidFill>
            <a:round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0" name="AutoShape 44"/>
          <p:cNvSpPr>
            <a:spLocks noChangeArrowheads="1"/>
          </p:cNvSpPr>
          <p:nvPr/>
        </p:nvSpPr>
        <p:spPr bwMode="auto">
          <a:xfrm rot="16200000" flipV="1">
            <a:off x="4203700" y="1421945"/>
            <a:ext cx="584200" cy="3644900"/>
          </a:xfrm>
          <a:prstGeom prst="can">
            <a:avLst>
              <a:gd name="adj" fmla="val 86395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1" name="Oval 49"/>
          <p:cNvSpPr>
            <a:spLocks noChangeArrowheads="1"/>
          </p:cNvSpPr>
          <p:nvPr/>
        </p:nvSpPr>
        <p:spPr bwMode="auto">
          <a:xfrm>
            <a:off x="5064125" y="3145970"/>
            <a:ext cx="231775" cy="227013"/>
          </a:xfrm>
          <a:prstGeom prst="ellipse">
            <a:avLst/>
          </a:prstGeom>
          <a:solidFill>
            <a:srgbClr val="D1EBFF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32" name="Oval 57"/>
          <p:cNvSpPr>
            <a:spLocks noChangeArrowheads="1"/>
          </p:cNvSpPr>
          <p:nvPr/>
        </p:nvSpPr>
        <p:spPr bwMode="auto">
          <a:xfrm>
            <a:off x="4657725" y="3145970"/>
            <a:ext cx="231775" cy="227013"/>
          </a:xfrm>
          <a:prstGeom prst="ellipse">
            <a:avLst/>
          </a:prstGeom>
          <a:solidFill>
            <a:srgbClr val="FFFF00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33" name="Oval 58"/>
          <p:cNvSpPr>
            <a:spLocks noChangeArrowheads="1"/>
          </p:cNvSpPr>
          <p:nvPr/>
        </p:nvSpPr>
        <p:spPr bwMode="auto">
          <a:xfrm>
            <a:off x="4251325" y="3145970"/>
            <a:ext cx="231775" cy="227013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34" name="Oval 59"/>
          <p:cNvSpPr>
            <a:spLocks noChangeArrowheads="1"/>
          </p:cNvSpPr>
          <p:nvPr/>
        </p:nvSpPr>
        <p:spPr bwMode="auto">
          <a:xfrm>
            <a:off x="3819525" y="3145970"/>
            <a:ext cx="231775" cy="227013"/>
          </a:xfrm>
          <a:prstGeom prst="ellipse">
            <a:avLst/>
          </a:prstGeom>
          <a:solidFill>
            <a:srgbClr val="D1EBFF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35" name="Oval 60"/>
          <p:cNvSpPr>
            <a:spLocks noChangeArrowheads="1"/>
          </p:cNvSpPr>
          <p:nvPr/>
        </p:nvSpPr>
        <p:spPr bwMode="auto">
          <a:xfrm>
            <a:off x="3438525" y="3145970"/>
            <a:ext cx="231775" cy="227013"/>
          </a:xfrm>
          <a:prstGeom prst="ellipse">
            <a:avLst/>
          </a:prstGeom>
          <a:solidFill>
            <a:srgbClr val="FFCCCC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319338" y="4646463"/>
            <a:ext cx="1036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</a:rPr>
              <a:t>enqueue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Text Box 64"/>
          <p:cNvSpPr txBox="1">
            <a:spLocks noChangeArrowheads="1"/>
          </p:cNvSpPr>
          <p:nvPr/>
        </p:nvSpPr>
        <p:spPr bwMode="auto">
          <a:xfrm>
            <a:off x="5064125" y="4646463"/>
            <a:ext cx="1052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</a:rPr>
              <a:t>dequeue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" name="Oval 65"/>
          <p:cNvSpPr>
            <a:spLocks noChangeArrowheads="1"/>
          </p:cNvSpPr>
          <p:nvPr/>
        </p:nvSpPr>
        <p:spPr bwMode="auto">
          <a:xfrm>
            <a:off x="5445125" y="3145970"/>
            <a:ext cx="231775" cy="227013"/>
          </a:xfrm>
          <a:prstGeom prst="ellipse">
            <a:avLst/>
          </a:prstGeom>
          <a:solidFill>
            <a:srgbClr val="ADEA00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39" name="Arc 66"/>
          <p:cNvSpPr>
            <a:spLocks/>
          </p:cNvSpPr>
          <p:nvPr/>
        </p:nvSpPr>
        <p:spPr bwMode="auto">
          <a:xfrm>
            <a:off x="2908300" y="2958645"/>
            <a:ext cx="304800" cy="584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0" name="Line 61"/>
          <p:cNvSpPr>
            <a:spLocks noChangeShapeType="1"/>
          </p:cNvSpPr>
          <p:nvPr/>
        </p:nvSpPr>
        <p:spPr bwMode="auto">
          <a:xfrm>
            <a:off x="2247900" y="3263445"/>
            <a:ext cx="4483100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3" name="Text Box 64"/>
          <p:cNvSpPr txBox="1">
            <a:spLocks noChangeArrowheads="1"/>
          </p:cNvSpPr>
          <p:nvPr/>
        </p:nvSpPr>
        <p:spPr bwMode="auto">
          <a:xfrm>
            <a:off x="5004048" y="1340768"/>
            <a:ext cx="6864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peek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" name="Line 68"/>
          <p:cNvSpPr>
            <a:spLocks noChangeShapeType="1"/>
          </p:cNvSpPr>
          <p:nvPr/>
        </p:nvSpPr>
        <p:spPr bwMode="auto">
          <a:xfrm>
            <a:off x="5364088" y="1772816"/>
            <a:ext cx="2263" cy="531277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0" name="Line 68"/>
          <p:cNvSpPr>
            <a:spLocks noChangeShapeType="1"/>
          </p:cNvSpPr>
          <p:nvPr/>
        </p:nvSpPr>
        <p:spPr bwMode="auto">
          <a:xfrm>
            <a:off x="3808935" y="4109781"/>
            <a:ext cx="2263" cy="531277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" name="Left Brace 1"/>
          <p:cNvSpPr/>
          <p:nvPr/>
        </p:nvSpPr>
        <p:spPr bwMode="auto">
          <a:xfrm rot="16200000">
            <a:off x="3643246" y="3379896"/>
            <a:ext cx="258864" cy="649321"/>
          </a:xfrm>
          <a:prstGeom prst="leftBrace">
            <a:avLst/>
          </a:prstGeom>
          <a:solidFill>
            <a:srgbClr val="FFE2C5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3620640" y="3749741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C00000"/>
                </a:solidFill>
              </a:rPr>
              <a:t>a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27" name="Line 68"/>
          <p:cNvSpPr>
            <a:spLocks noChangeShapeType="1"/>
          </p:cNvSpPr>
          <p:nvPr/>
        </p:nvSpPr>
        <p:spPr bwMode="auto">
          <a:xfrm>
            <a:off x="5425043" y="4109782"/>
            <a:ext cx="2263" cy="531277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5236748" y="3749742"/>
            <a:ext cx="3209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C00000"/>
                </a:solidFill>
              </a:rPr>
              <a:t>b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16200000">
            <a:off x="5236919" y="3379897"/>
            <a:ext cx="258864" cy="649321"/>
          </a:xfrm>
          <a:prstGeom prst="leftBrace">
            <a:avLst/>
          </a:prstGeom>
          <a:solidFill>
            <a:srgbClr val="FFE2C5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6" name="Left Brace 45"/>
          <p:cNvSpPr/>
          <p:nvPr/>
        </p:nvSpPr>
        <p:spPr bwMode="auto">
          <a:xfrm rot="5400000">
            <a:off x="5236920" y="2398843"/>
            <a:ext cx="258864" cy="649321"/>
          </a:xfrm>
          <a:prstGeom prst="leftBrace">
            <a:avLst/>
          </a:prstGeom>
          <a:solidFill>
            <a:srgbClr val="FFE2C5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7" name="Text Box 63"/>
          <p:cNvSpPr txBox="1">
            <a:spLocks noChangeArrowheads="1"/>
          </p:cNvSpPr>
          <p:nvPr/>
        </p:nvSpPr>
        <p:spPr bwMode="auto">
          <a:xfrm>
            <a:off x="5204816" y="2276872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C00000"/>
                </a:solidFill>
              </a:rPr>
              <a:t>c</a:t>
            </a:r>
            <a:endParaRPr lang="en-US" i="1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87624" y="5373216"/>
            <a:ext cx="7128792" cy="801380"/>
            <a:chOff x="1403648" y="5373216"/>
            <a:chExt cx="6768752" cy="801380"/>
          </a:xfrm>
        </p:grpSpPr>
        <p:sp>
          <p:nvSpPr>
            <p:cNvPr id="28" name="Text Box 64"/>
            <p:cNvSpPr txBox="1">
              <a:spLocks noChangeArrowheads="1"/>
            </p:cNvSpPr>
            <p:nvPr/>
          </p:nvSpPr>
          <p:spPr bwMode="auto">
            <a:xfrm>
              <a:off x="1403648" y="5373216"/>
              <a:ext cx="6768752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1E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*  </a:t>
              </a:r>
              <a:r>
                <a:rPr lang="en-US" dirty="0" smtClean="0">
                  <a:solidFill>
                    <a:schemeClr val="accent4"/>
                  </a:solidFill>
                </a:rPr>
                <a:t>-- can insert/remove/return  a value at </a:t>
              </a:r>
              <a:r>
                <a:rPr lang="en-US" u="sng" dirty="0" smtClean="0">
                  <a:solidFill>
                    <a:schemeClr val="accent4"/>
                  </a:solidFill>
                </a:rPr>
                <a:t>arbitrary</a:t>
              </a:r>
              <a:r>
                <a:rPr lang="en-US" dirty="0" smtClean="0">
                  <a:solidFill>
                    <a:schemeClr val="accent4"/>
                  </a:solidFill>
                </a:rPr>
                <a:t> position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45" name="Text Box 64"/>
            <p:cNvSpPr txBox="1">
              <a:spLocks noChangeArrowheads="1"/>
            </p:cNvSpPr>
            <p:nvPr/>
          </p:nvSpPr>
          <p:spPr bwMode="auto">
            <a:xfrm>
              <a:off x="1403648" y="5805264"/>
              <a:ext cx="496855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1E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0  </a:t>
              </a:r>
              <a:r>
                <a:rPr lang="en-US" dirty="0" smtClean="0">
                  <a:solidFill>
                    <a:schemeClr val="accent4"/>
                  </a:solidFill>
                </a:rPr>
                <a:t>-- operation not supported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686800" cy="577850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Stack[</a:t>
            </a:r>
            <a:r>
              <a:rPr lang="en-US" altLang="he-IL" sz="2800" i="1" dirty="0" err="1" smtClean="0">
                <a:latin typeface="+mj-lt"/>
                <a:ea typeface="+mj-ea"/>
                <a:cs typeface="+mj-cs"/>
              </a:rPr>
              <a:t>a,b,c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] 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1625600" y="1752145"/>
            <a:ext cx="5905500" cy="2933700"/>
          </a:xfrm>
          <a:prstGeom prst="roundRect">
            <a:avLst>
              <a:gd name="adj" fmla="val 16667"/>
            </a:avLst>
          </a:prstGeom>
          <a:solidFill>
            <a:srgbClr val="FFE2C5"/>
          </a:solidFill>
          <a:ln w="9525">
            <a:solidFill>
              <a:srgbClr val="DDDDDD"/>
            </a:solidFill>
            <a:round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0" name="AutoShape 44"/>
          <p:cNvSpPr>
            <a:spLocks noChangeArrowheads="1"/>
          </p:cNvSpPr>
          <p:nvPr/>
        </p:nvSpPr>
        <p:spPr bwMode="auto">
          <a:xfrm rot="16200000" flipV="1">
            <a:off x="4203700" y="1421945"/>
            <a:ext cx="584200" cy="3644900"/>
          </a:xfrm>
          <a:prstGeom prst="can">
            <a:avLst>
              <a:gd name="adj" fmla="val 86395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1" name="Oval 49"/>
          <p:cNvSpPr>
            <a:spLocks noChangeArrowheads="1"/>
          </p:cNvSpPr>
          <p:nvPr/>
        </p:nvSpPr>
        <p:spPr bwMode="auto">
          <a:xfrm>
            <a:off x="5064125" y="3145970"/>
            <a:ext cx="231775" cy="227013"/>
          </a:xfrm>
          <a:prstGeom prst="ellipse">
            <a:avLst/>
          </a:prstGeom>
          <a:solidFill>
            <a:srgbClr val="D1EBFF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32" name="Oval 57"/>
          <p:cNvSpPr>
            <a:spLocks noChangeArrowheads="1"/>
          </p:cNvSpPr>
          <p:nvPr/>
        </p:nvSpPr>
        <p:spPr bwMode="auto">
          <a:xfrm>
            <a:off x="4657725" y="3145970"/>
            <a:ext cx="231775" cy="227013"/>
          </a:xfrm>
          <a:prstGeom prst="ellipse">
            <a:avLst/>
          </a:prstGeom>
          <a:solidFill>
            <a:srgbClr val="FFFF00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33" name="Oval 58"/>
          <p:cNvSpPr>
            <a:spLocks noChangeArrowheads="1"/>
          </p:cNvSpPr>
          <p:nvPr/>
        </p:nvSpPr>
        <p:spPr bwMode="auto">
          <a:xfrm>
            <a:off x="4251325" y="3145970"/>
            <a:ext cx="231775" cy="227013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34" name="Oval 59"/>
          <p:cNvSpPr>
            <a:spLocks noChangeArrowheads="1"/>
          </p:cNvSpPr>
          <p:nvPr/>
        </p:nvSpPr>
        <p:spPr bwMode="auto">
          <a:xfrm>
            <a:off x="3819525" y="3145970"/>
            <a:ext cx="231775" cy="227013"/>
          </a:xfrm>
          <a:prstGeom prst="ellipse">
            <a:avLst/>
          </a:prstGeom>
          <a:solidFill>
            <a:srgbClr val="D1EBFF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35" name="Oval 60"/>
          <p:cNvSpPr>
            <a:spLocks noChangeArrowheads="1"/>
          </p:cNvSpPr>
          <p:nvPr/>
        </p:nvSpPr>
        <p:spPr bwMode="auto">
          <a:xfrm>
            <a:off x="3438525" y="3145970"/>
            <a:ext cx="231775" cy="227013"/>
          </a:xfrm>
          <a:prstGeom prst="ellipse">
            <a:avLst/>
          </a:prstGeom>
          <a:solidFill>
            <a:srgbClr val="FFCCCC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466370" y="4646463"/>
            <a:ext cx="6735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push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Text Box 64"/>
          <p:cNvSpPr txBox="1">
            <a:spLocks noChangeArrowheads="1"/>
          </p:cNvSpPr>
          <p:nvPr/>
        </p:nvSpPr>
        <p:spPr bwMode="auto">
          <a:xfrm>
            <a:off x="5170771" y="4646463"/>
            <a:ext cx="5533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pop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" name="Oval 65"/>
          <p:cNvSpPr>
            <a:spLocks noChangeArrowheads="1"/>
          </p:cNvSpPr>
          <p:nvPr/>
        </p:nvSpPr>
        <p:spPr bwMode="auto">
          <a:xfrm>
            <a:off x="5445125" y="3145970"/>
            <a:ext cx="231775" cy="227013"/>
          </a:xfrm>
          <a:prstGeom prst="ellipse">
            <a:avLst/>
          </a:prstGeom>
          <a:solidFill>
            <a:srgbClr val="ADEA00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39" name="Arc 66"/>
          <p:cNvSpPr>
            <a:spLocks/>
          </p:cNvSpPr>
          <p:nvPr/>
        </p:nvSpPr>
        <p:spPr bwMode="auto">
          <a:xfrm>
            <a:off x="2908300" y="2958645"/>
            <a:ext cx="304800" cy="584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0" name="Line 61"/>
          <p:cNvSpPr>
            <a:spLocks noChangeShapeType="1"/>
          </p:cNvSpPr>
          <p:nvPr/>
        </p:nvSpPr>
        <p:spPr bwMode="auto">
          <a:xfrm>
            <a:off x="2247900" y="3263445"/>
            <a:ext cx="4483100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3" name="Text Box 64"/>
          <p:cNvSpPr txBox="1">
            <a:spLocks noChangeArrowheads="1"/>
          </p:cNvSpPr>
          <p:nvPr/>
        </p:nvSpPr>
        <p:spPr bwMode="auto">
          <a:xfrm>
            <a:off x="5113190" y="1340768"/>
            <a:ext cx="5389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top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" name="Line 68"/>
          <p:cNvSpPr>
            <a:spLocks noChangeShapeType="1"/>
          </p:cNvSpPr>
          <p:nvPr/>
        </p:nvSpPr>
        <p:spPr bwMode="auto">
          <a:xfrm>
            <a:off x="5364088" y="1772816"/>
            <a:ext cx="2263" cy="531277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0" name="Line 68"/>
          <p:cNvSpPr>
            <a:spLocks noChangeShapeType="1"/>
          </p:cNvSpPr>
          <p:nvPr/>
        </p:nvSpPr>
        <p:spPr bwMode="auto">
          <a:xfrm>
            <a:off x="3808935" y="4109781"/>
            <a:ext cx="2263" cy="531277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" name="Left Brace 1"/>
          <p:cNvSpPr/>
          <p:nvPr/>
        </p:nvSpPr>
        <p:spPr bwMode="auto">
          <a:xfrm rot="16200000">
            <a:off x="3643246" y="3379896"/>
            <a:ext cx="258864" cy="649321"/>
          </a:xfrm>
          <a:prstGeom prst="leftBrace">
            <a:avLst/>
          </a:prstGeom>
          <a:solidFill>
            <a:srgbClr val="FFE2C5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3620640" y="3749741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C00000"/>
                </a:solidFill>
              </a:rPr>
              <a:t>a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27" name="Line 68"/>
          <p:cNvSpPr>
            <a:spLocks noChangeShapeType="1"/>
          </p:cNvSpPr>
          <p:nvPr/>
        </p:nvSpPr>
        <p:spPr bwMode="auto">
          <a:xfrm>
            <a:off x="5425043" y="4109782"/>
            <a:ext cx="2263" cy="531277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5236748" y="3749742"/>
            <a:ext cx="3209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C00000"/>
                </a:solidFill>
              </a:rPr>
              <a:t>b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16200000">
            <a:off x="5236919" y="3379897"/>
            <a:ext cx="258864" cy="649321"/>
          </a:xfrm>
          <a:prstGeom prst="leftBrace">
            <a:avLst/>
          </a:prstGeom>
          <a:solidFill>
            <a:srgbClr val="FFE2C5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6" name="Left Brace 45"/>
          <p:cNvSpPr/>
          <p:nvPr/>
        </p:nvSpPr>
        <p:spPr bwMode="auto">
          <a:xfrm rot="5400000">
            <a:off x="5236920" y="2398843"/>
            <a:ext cx="258864" cy="649321"/>
          </a:xfrm>
          <a:prstGeom prst="leftBrace">
            <a:avLst/>
          </a:prstGeom>
          <a:solidFill>
            <a:srgbClr val="FFE2C5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7" name="Text Box 63"/>
          <p:cNvSpPr txBox="1">
            <a:spLocks noChangeArrowheads="1"/>
          </p:cNvSpPr>
          <p:nvPr/>
        </p:nvSpPr>
        <p:spPr bwMode="auto">
          <a:xfrm>
            <a:off x="5204816" y="2276872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C00000"/>
                </a:solidFill>
              </a:rPr>
              <a:t>c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686800" cy="577850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Queue[</a:t>
            </a:r>
            <a:r>
              <a:rPr lang="en-US" altLang="he-IL" sz="2800" i="1" dirty="0" err="1" smtClean="0">
                <a:latin typeface="+mj-lt"/>
                <a:ea typeface="+mj-ea"/>
                <a:cs typeface="+mj-cs"/>
              </a:rPr>
              <a:t>a,b,c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] 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36" name="Text Box 63"/>
          <p:cNvSpPr txBox="1">
            <a:spLocks noChangeArrowheads="1"/>
          </p:cNvSpPr>
          <p:nvPr/>
        </p:nvSpPr>
        <p:spPr bwMode="auto">
          <a:xfrm rot="16200000">
            <a:off x="4302372" y="1071140"/>
            <a:ext cx="1036638" cy="3667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</a:rPr>
              <a:t>enqueue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Text Box 64"/>
          <p:cNvSpPr txBox="1">
            <a:spLocks noChangeArrowheads="1"/>
          </p:cNvSpPr>
          <p:nvPr/>
        </p:nvSpPr>
        <p:spPr bwMode="auto">
          <a:xfrm rot="16200000">
            <a:off x="4589140" y="1063203"/>
            <a:ext cx="1052513" cy="3667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</a:rPr>
              <a:t>dequeue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Text Box 64"/>
          <p:cNvSpPr txBox="1">
            <a:spLocks noChangeArrowheads="1"/>
          </p:cNvSpPr>
          <p:nvPr/>
        </p:nvSpPr>
        <p:spPr bwMode="auto">
          <a:xfrm rot="16200000">
            <a:off x="5061535" y="884907"/>
            <a:ext cx="68640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peek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 Box 64"/>
          <p:cNvSpPr txBox="1">
            <a:spLocks noChangeArrowheads="1"/>
          </p:cNvSpPr>
          <p:nvPr/>
        </p:nvSpPr>
        <p:spPr bwMode="auto">
          <a:xfrm>
            <a:off x="1331640" y="2492896"/>
            <a:ext cx="493436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Queue[1,1,1]</a:t>
            </a:r>
            <a:r>
              <a:rPr lang="en-US" dirty="0" smtClean="0">
                <a:solidFill>
                  <a:srgbClr val="000000"/>
                </a:solidFill>
              </a:rPr>
              <a:t>    -- traditional FIFO queue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Text Box 64"/>
          <p:cNvSpPr txBox="1">
            <a:spLocks noChangeArrowheads="1"/>
          </p:cNvSpPr>
          <p:nvPr/>
        </p:nvSpPr>
        <p:spPr bwMode="auto">
          <a:xfrm>
            <a:off x="1331640" y="2924944"/>
            <a:ext cx="4802918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Queue[1,1,0]</a:t>
            </a:r>
            <a:r>
              <a:rPr lang="en-US" dirty="0" smtClean="0">
                <a:solidFill>
                  <a:srgbClr val="000000"/>
                </a:solidFill>
              </a:rPr>
              <a:t>    -- does not support peek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Text Box 64"/>
          <p:cNvSpPr txBox="1">
            <a:spLocks noChangeArrowheads="1"/>
          </p:cNvSpPr>
          <p:nvPr/>
        </p:nvSpPr>
        <p:spPr bwMode="auto">
          <a:xfrm>
            <a:off x="1331640" y="3356992"/>
            <a:ext cx="5455340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Queue[1,1,*]</a:t>
            </a:r>
            <a:r>
              <a:rPr lang="en-US" dirty="0" smtClean="0">
                <a:solidFill>
                  <a:srgbClr val="000000"/>
                </a:solidFill>
              </a:rPr>
              <a:t>    -- peek returns a random value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5" name="Text Box 64"/>
          <p:cNvSpPr txBox="1">
            <a:spLocks noChangeArrowheads="1"/>
          </p:cNvSpPr>
          <p:nvPr/>
        </p:nvSpPr>
        <p:spPr bwMode="auto">
          <a:xfrm>
            <a:off x="1331640" y="4289815"/>
            <a:ext cx="5203669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Stack[ 1,0,1]</a:t>
            </a:r>
            <a:r>
              <a:rPr lang="en-US" dirty="0" smtClean="0">
                <a:solidFill>
                  <a:srgbClr val="000000"/>
                </a:solidFill>
              </a:rPr>
              <a:t>  -- atomic read/write register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" name="Text Box 64"/>
          <p:cNvSpPr txBox="1">
            <a:spLocks noChangeArrowheads="1"/>
          </p:cNvSpPr>
          <p:nvPr/>
        </p:nvSpPr>
        <p:spPr bwMode="auto">
          <a:xfrm>
            <a:off x="1331640" y="3818657"/>
            <a:ext cx="551625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Queue[*,*,0] = Stack[*,*,0]</a:t>
            </a:r>
            <a:r>
              <a:rPr lang="en-US" dirty="0" smtClean="0">
                <a:solidFill>
                  <a:srgbClr val="000000"/>
                </a:solidFill>
              </a:rPr>
              <a:t>  -- </a:t>
            </a:r>
            <a:r>
              <a:rPr lang="en-US" dirty="0" err="1" smtClean="0">
                <a:solidFill>
                  <a:srgbClr val="000000"/>
                </a:solidFill>
              </a:rPr>
              <a:t>multiset</a:t>
            </a:r>
            <a:r>
              <a:rPr lang="en-US" dirty="0" smtClean="0">
                <a:solidFill>
                  <a:srgbClr val="000000"/>
                </a:solidFill>
              </a:rPr>
              <a:t> object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6098"/>
              </p:ext>
            </p:extLst>
          </p:nvPr>
        </p:nvGraphicFramePr>
        <p:xfrm>
          <a:off x="1115616" y="1916832"/>
          <a:ext cx="6528048" cy="198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4320480"/>
                <a:gridCol w="2207568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33CC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queue[*,*,0],   queue[1,1,0]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stack[*,*,0],  stack[1,1,0],  stack[1,1,1] 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atomic register,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    </a:t>
                      </a: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stack[1,0,1]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</a:tbl>
          </a:graphicData>
        </a:graphic>
      </p:graphicFrame>
      <p:sp>
        <p:nvSpPr>
          <p:cNvPr id="4" name="Text Box 64"/>
          <p:cNvSpPr txBox="1">
            <a:spLocks noChangeArrowheads="1"/>
          </p:cNvSpPr>
          <p:nvPr/>
        </p:nvSpPr>
        <p:spPr bwMode="auto">
          <a:xfrm>
            <a:off x="1979712" y="4509120"/>
            <a:ext cx="4968552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E1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Objects are wait-free &amp; </a:t>
            </a:r>
            <a:r>
              <a:rPr lang="en-US" dirty="0" err="1" smtClean="0">
                <a:solidFill>
                  <a:srgbClr val="C00000"/>
                </a:solidFill>
              </a:rPr>
              <a:t>linearizable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686800" cy="100783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altLang="he-IL" sz="2800" dirty="0" smtClean="0"/>
              <a:t>Consensus Number</a:t>
            </a:r>
            <a:br>
              <a:rPr lang="en-US" altLang="he-IL" sz="2800" dirty="0" smtClean="0"/>
            </a:br>
            <a:r>
              <a:rPr lang="en-US" altLang="he-IL" sz="2000" dirty="0" smtClean="0"/>
              <a:t>known results 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2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</a:t>
            </a:r>
            <a:r>
              <a:rPr lang="en-US" altLang="he-IL" sz="2800" dirty="0" err="1" smtClean="0">
                <a:latin typeface="+mj-lt"/>
                <a:ea typeface="+mj-ea"/>
                <a:cs typeface="+mj-cs"/>
              </a:rPr>
              <a:t>enqueue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 operation</a:t>
            </a:r>
            <a:endParaRPr lang="en-US" sz="2000" dirty="0"/>
          </a:p>
        </p:txBody>
      </p:sp>
      <p:sp>
        <p:nvSpPr>
          <p:cNvPr id="3" name="AutoShape 2" descr="Image result for queue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blog.dubli.com/us/wp-content/uploads/2013/05/que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7143750" cy="536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904"/>
            <a:ext cx="8686800" cy="719808"/>
          </a:xfrm>
        </p:spPr>
        <p:txBody>
          <a:bodyPr/>
          <a:lstStyle/>
          <a:p>
            <a:pPr>
              <a:defRPr/>
            </a:pPr>
            <a:r>
              <a:rPr lang="en-US" altLang="he-IL" sz="2800" dirty="0" smtClean="0">
                <a:latin typeface="+mj-lt"/>
                <a:ea typeface="+mj-ea"/>
                <a:cs typeface="+mj-cs"/>
              </a:rPr>
              <a:t>Relaxing the </a:t>
            </a:r>
            <a:r>
              <a:rPr lang="en-US" altLang="he-IL" sz="2800" dirty="0" err="1" smtClean="0">
                <a:latin typeface="+mj-lt"/>
                <a:ea typeface="+mj-ea"/>
                <a:cs typeface="+mj-cs"/>
              </a:rPr>
              <a:t>enqueue</a:t>
            </a:r>
            <a:r>
              <a:rPr lang="en-US" altLang="he-IL" sz="2800" dirty="0" smtClean="0">
                <a:latin typeface="+mj-lt"/>
                <a:ea typeface="+mj-ea"/>
                <a:cs typeface="+mj-cs"/>
              </a:rPr>
              <a:t> operation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193053"/>
              </p:ext>
            </p:extLst>
          </p:nvPr>
        </p:nvGraphicFramePr>
        <p:xfrm>
          <a:off x="1547664" y="1052736"/>
          <a:ext cx="6096000" cy="514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048000"/>
                <a:gridCol w="3048000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Object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Consensus number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ABE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queue[1,1,1]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queue[2,1,1]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queue[3,1,1]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queue[*,1,1]</a:t>
                      </a:r>
                      <a:endParaRPr lang="en-US" dirty="0" smtClean="0"/>
                    </a:p>
                  </a:txBody>
                  <a:tcPr>
                    <a:solidFill>
                      <a:srgbClr val="E7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F9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queue[*,2,1]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queue[*,3,1]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queue[*,*,1]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queue[*,*,2]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omic Sans MS" pitchFamily="66" charset="0"/>
                        </a:rPr>
                        <a:t>queue[*,*,0]</a:t>
                      </a:r>
                      <a:endParaRPr lang="en-US" dirty="0" smtClean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33CC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>
            <a:off x="1547664" y="1412776"/>
            <a:ext cx="0" cy="2016224"/>
          </a:xfrm>
          <a:prstGeom prst="line">
            <a:avLst/>
          </a:prstGeom>
          <a:solidFill>
            <a:srgbClr val="FFE1E1"/>
          </a:solidFill>
          <a:ln w="76200" cap="flat" cmpd="sng" algn="ctr">
            <a:solidFill>
              <a:srgbClr val="3333CC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SIROCCO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Gadi Taubenfeld ©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4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1E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1E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3685</TotalTime>
  <Words>1144</Words>
  <Application>Microsoft Office PowerPoint</Application>
  <PresentationFormat>On-screen Show (4:3)</PresentationFormat>
  <Paragraphs>435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PowerPoint Presentation</vt:lpstr>
      <vt:lpstr>Semantics of concurrent data structures </vt:lpstr>
      <vt:lpstr>Why to relax ? </vt:lpstr>
      <vt:lpstr>Queue[a,b,c] </vt:lpstr>
      <vt:lpstr>Stack[a,b,c] </vt:lpstr>
      <vt:lpstr>Queue[a,b,c] </vt:lpstr>
      <vt:lpstr>PowerPoint Presentation</vt:lpstr>
      <vt:lpstr>Relaxing the enqueue operation</vt:lpstr>
      <vt:lpstr>Relaxing the enqueue operation</vt:lpstr>
      <vt:lpstr>Relaxing the enqueue operation</vt:lpstr>
      <vt:lpstr>Relaxing the enqueue operation</vt:lpstr>
      <vt:lpstr>Relaxing the enqueue operation</vt:lpstr>
      <vt:lpstr>Relaxing the enqueue operation</vt:lpstr>
      <vt:lpstr>Relaxing the peek operation</vt:lpstr>
      <vt:lpstr>Relaxing the peek operation</vt:lpstr>
      <vt:lpstr>Relaxing the peek operation</vt:lpstr>
      <vt:lpstr>Relaxing the peek operation</vt:lpstr>
      <vt:lpstr>Relaxing the dequeue operation</vt:lpstr>
      <vt:lpstr>Relaxing the dequeue operation</vt:lpstr>
      <vt:lpstr>Relaxing the dequeue operation</vt:lpstr>
      <vt:lpstr>Not supporting the dequeue operation</vt:lpstr>
      <vt:lpstr>Not supporting the dequeue operation</vt:lpstr>
      <vt:lpstr>Not supporting the dequeue operation</vt:lpstr>
      <vt:lpstr>Atomic registers vs. relaxed queues</vt:lpstr>
      <vt:lpstr>Atomic registers vs. relaxed queues</vt:lpstr>
      <vt:lpstr>Atomic registers vs. relaxed queues</vt:lpstr>
      <vt:lpstr>Discussion</vt:lpstr>
      <vt:lpstr>Thank you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4 -- Gadi Taubenfeld</dc:title>
  <dc:creator>Taubenfeld Gadi</dc:creator>
  <cp:lastModifiedBy>Taubenfeld Gadi</cp:lastModifiedBy>
  <cp:revision>338</cp:revision>
  <dcterms:created xsi:type="dcterms:W3CDTF">2012-03-27T10:25:15Z</dcterms:created>
  <dcterms:modified xsi:type="dcterms:W3CDTF">2015-08-16T10:25:54Z</dcterms:modified>
</cp:coreProperties>
</file>